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5" r:id="rId7"/>
    <p:sldId id="266" r:id="rId8"/>
    <p:sldId id="267" r:id="rId9"/>
    <p:sldId id="261" r:id="rId10"/>
    <p:sldId id="262" r:id="rId11"/>
    <p:sldId id="263" r:id="rId12"/>
    <p:sldId id="264" r:id="rId13"/>
    <p:sldId id="268" r:id="rId14"/>
    <p:sldId id="269" r:id="rId15"/>
    <p:sldId id="270" r:id="rId16"/>
    <p:sldId id="273" r:id="rId17"/>
    <p:sldId id="271" r:id="rId18"/>
    <p:sldId id="272"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91" d="100"/>
          <a:sy n="91" d="100"/>
        </p:scale>
        <p:origin x="1195" y="3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4F0BBA7-B4FB-466C-B1BD-376A21C8F56C}" type="datetimeFigureOut">
              <a:rPr lang="en-US" smtClean="0"/>
              <a:t>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0DDCF-08EC-4A4B-8B30-4349857BF55D}" type="slidenum">
              <a:rPr lang="en-US" smtClean="0"/>
              <a:t>‹#›</a:t>
            </a:fld>
            <a:endParaRPr lang="en-US"/>
          </a:p>
        </p:txBody>
      </p:sp>
    </p:spTree>
    <p:extLst>
      <p:ext uri="{BB962C8B-B14F-4D97-AF65-F5344CB8AC3E}">
        <p14:creationId xmlns:p14="http://schemas.microsoft.com/office/powerpoint/2010/main" val="917442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F0BBA7-B4FB-466C-B1BD-376A21C8F56C}" type="datetimeFigureOut">
              <a:rPr lang="en-US" smtClean="0"/>
              <a:t>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0DDCF-08EC-4A4B-8B30-4349857BF55D}" type="slidenum">
              <a:rPr lang="en-US" smtClean="0"/>
              <a:t>‹#›</a:t>
            </a:fld>
            <a:endParaRPr lang="en-US"/>
          </a:p>
        </p:txBody>
      </p:sp>
    </p:spTree>
    <p:extLst>
      <p:ext uri="{BB962C8B-B14F-4D97-AF65-F5344CB8AC3E}">
        <p14:creationId xmlns:p14="http://schemas.microsoft.com/office/powerpoint/2010/main" val="1065870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F0BBA7-B4FB-466C-B1BD-376A21C8F56C}" type="datetimeFigureOut">
              <a:rPr lang="en-US" smtClean="0"/>
              <a:t>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0DDCF-08EC-4A4B-8B30-4349857BF55D}" type="slidenum">
              <a:rPr lang="en-US" smtClean="0"/>
              <a:t>‹#›</a:t>
            </a:fld>
            <a:endParaRPr lang="en-US"/>
          </a:p>
        </p:txBody>
      </p:sp>
    </p:spTree>
    <p:extLst>
      <p:ext uri="{BB962C8B-B14F-4D97-AF65-F5344CB8AC3E}">
        <p14:creationId xmlns:p14="http://schemas.microsoft.com/office/powerpoint/2010/main" val="1453424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F0BBA7-B4FB-466C-B1BD-376A21C8F56C}" type="datetimeFigureOut">
              <a:rPr lang="en-US" smtClean="0"/>
              <a:t>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0DDCF-08EC-4A4B-8B30-4349857BF55D}" type="slidenum">
              <a:rPr lang="en-US" smtClean="0"/>
              <a:t>‹#›</a:t>
            </a:fld>
            <a:endParaRPr lang="en-US"/>
          </a:p>
        </p:txBody>
      </p:sp>
    </p:spTree>
    <p:extLst>
      <p:ext uri="{BB962C8B-B14F-4D97-AF65-F5344CB8AC3E}">
        <p14:creationId xmlns:p14="http://schemas.microsoft.com/office/powerpoint/2010/main" val="70921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F0BBA7-B4FB-466C-B1BD-376A21C8F56C}" type="datetimeFigureOut">
              <a:rPr lang="en-US" smtClean="0"/>
              <a:t>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0DDCF-08EC-4A4B-8B30-4349857BF55D}" type="slidenum">
              <a:rPr lang="en-US" smtClean="0"/>
              <a:t>‹#›</a:t>
            </a:fld>
            <a:endParaRPr lang="en-US"/>
          </a:p>
        </p:txBody>
      </p:sp>
    </p:spTree>
    <p:extLst>
      <p:ext uri="{BB962C8B-B14F-4D97-AF65-F5344CB8AC3E}">
        <p14:creationId xmlns:p14="http://schemas.microsoft.com/office/powerpoint/2010/main" val="3835997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4F0BBA7-B4FB-466C-B1BD-376A21C8F56C}" type="datetimeFigureOut">
              <a:rPr lang="en-US" smtClean="0"/>
              <a:t>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0DDCF-08EC-4A4B-8B30-4349857BF55D}" type="slidenum">
              <a:rPr lang="en-US" smtClean="0"/>
              <a:t>‹#›</a:t>
            </a:fld>
            <a:endParaRPr lang="en-US"/>
          </a:p>
        </p:txBody>
      </p:sp>
    </p:spTree>
    <p:extLst>
      <p:ext uri="{BB962C8B-B14F-4D97-AF65-F5344CB8AC3E}">
        <p14:creationId xmlns:p14="http://schemas.microsoft.com/office/powerpoint/2010/main" val="3422121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4F0BBA7-B4FB-466C-B1BD-376A21C8F56C}" type="datetimeFigureOut">
              <a:rPr lang="en-US" smtClean="0"/>
              <a:t>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10DDCF-08EC-4A4B-8B30-4349857BF55D}" type="slidenum">
              <a:rPr lang="en-US" smtClean="0"/>
              <a:t>‹#›</a:t>
            </a:fld>
            <a:endParaRPr lang="en-US"/>
          </a:p>
        </p:txBody>
      </p:sp>
    </p:spTree>
    <p:extLst>
      <p:ext uri="{BB962C8B-B14F-4D97-AF65-F5344CB8AC3E}">
        <p14:creationId xmlns:p14="http://schemas.microsoft.com/office/powerpoint/2010/main" val="2671174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4F0BBA7-B4FB-466C-B1BD-376A21C8F56C}" type="datetimeFigureOut">
              <a:rPr lang="en-US" smtClean="0"/>
              <a:t>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10DDCF-08EC-4A4B-8B30-4349857BF55D}" type="slidenum">
              <a:rPr lang="en-US" smtClean="0"/>
              <a:t>‹#›</a:t>
            </a:fld>
            <a:endParaRPr lang="en-US"/>
          </a:p>
        </p:txBody>
      </p:sp>
    </p:spTree>
    <p:extLst>
      <p:ext uri="{BB962C8B-B14F-4D97-AF65-F5344CB8AC3E}">
        <p14:creationId xmlns:p14="http://schemas.microsoft.com/office/powerpoint/2010/main" val="2770076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F0BBA7-B4FB-466C-B1BD-376A21C8F56C}" type="datetimeFigureOut">
              <a:rPr lang="en-US" smtClean="0"/>
              <a:t>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10DDCF-08EC-4A4B-8B30-4349857BF55D}" type="slidenum">
              <a:rPr lang="en-US" smtClean="0"/>
              <a:t>‹#›</a:t>
            </a:fld>
            <a:endParaRPr lang="en-US"/>
          </a:p>
        </p:txBody>
      </p:sp>
    </p:spTree>
    <p:extLst>
      <p:ext uri="{BB962C8B-B14F-4D97-AF65-F5344CB8AC3E}">
        <p14:creationId xmlns:p14="http://schemas.microsoft.com/office/powerpoint/2010/main" val="4067009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F0BBA7-B4FB-466C-B1BD-376A21C8F56C}" type="datetimeFigureOut">
              <a:rPr lang="en-US" smtClean="0"/>
              <a:t>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0DDCF-08EC-4A4B-8B30-4349857BF55D}" type="slidenum">
              <a:rPr lang="en-US" smtClean="0"/>
              <a:t>‹#›</a:t>
            </a:fld>
            <a:endParaRPr lang="en-US"/>
          </a:p>
        </p:txBody>
      </p:sp>
    </p:spTree>
    <p:extLst>
      <p:ext uri="{BB962C8B-B14F-4D97-AF65-F5344CB8AC3E}">
        <p14:creationId xmlns:p14="http://schemas.microsoft.com/office/powerpoint/2010/main" val="4181890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F0BBA7-B4FB-466C-B1BD-376A21C8F56C}" type="datetimeFigureOut">
              <a:rPr lang="en-US" smtClean="0"/>
              <a:t>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0DDCF-08EC-4A4B-8B30-4349857BF55D}" type="slidenum">
              <a:rPr lang="en-US" smtClean="0"/>
              <a:t>‹#›</a:t>
            </a:fld>
            <a:endParaRPr lang="en-US"/>
          </a:p>
        </p:txBody>
      </p:sp>
    </p:spTree>
    <p:extLst>
      <p:ext uri="{BB962C8B-B14F-4D97-AF65-F5344CB8AC3E}">
        <p14:creationId xmlns:p14="http://schemas.microsoft.com/office/powerpoint/2010/main" val="2614941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F0BBA7-B4FB-466C-B1BD-376A21C8F56C}" type="datetimeFigureOut">
              <a:rPr lang="en-US" smtClean="0"/>
              <a:t>1/4/2024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10DDCF-08EC-4A4B-8B30-4349857BF55D}" type="slidenum">
              <a:rPr lang="en-US" smtClean="0"/>
              <a:t>‹#›</a:t>
            </a:fld>
            <a:endParaRPr lang="en-US"/>
          </a:p>
        </p:txBody>
      </p:sp>
    </p:spTree>
    <p:extLst>
      <p:ext uri="{BB962C8B-B14F-4D97-AF65-F5344CB8AC3E}">
        <p14:creationId xmlns:p14="http://schemas.microsoft.com/office/powerpoint/2010/main" val="228902470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B3A51-43EE-AF62-6078-DDE8AA5B62B7}"/>
              </a:ext>
            </a:extLst>
          </p:cNvPr>
          <p:cNvSpPr>
            <a:spLocks noGrp="1"/>
          </p:cNvSpPr>
          <p:nvPr>
            <p:ph type="ctrTitle"/>
          </p:nvPr>
        </p:nvSpPr>
        <p:spPr>
          <a:xfrm>
            <a:off x="1233182" y="100668"/>
            <a:ext cx="6767818" cy="3409295"/>
          </a:xfrm>
        </p:spPr>
        <p:txBody>
          <a:bodyPr>
            <a:normAutofit fontScale="90000"/>
          </a:bodyPr>
          <a:lstStyle/>
          <a:p>
            <a:r>
              <a:rPr lang="en-US" sz="10700" kern="100" dirty="0">
                <a:effectLst/>
                <a:latin typeface="Times New Roman" panose="02020603050405020304" pitchFamily="18" charset="0"/>
                <a:ea typeface="Calibri" panose="020F0502020204030204" pitchFamily="34" charset="0"/>
                <a:cs typeface="Times New Roman" panose="02020603050405020304" pitchFamily="18" charset="0"/>
              </a:rPr>
              <a:t>Genesis Chapter 16 </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Subtitle 2">
            <a:extLst>
              <a:ext uri="{FF2B5EF4-FFF2-40B4-BE49-F238E27FC236}">
                <a16:creationId xmlns:a16="http://schemas.microsoft.com/office/drawing/2014/main" id="{E20373F8-5AB0-E797-0D75-7618628B8B62}"/>
              </a:ext>
            </a:extLst>
          </p:cNvPr>
          <p:cNvSpPr>
            <a:spLocks noGrp="1"/>
          </p:cNvSpPr>
          <p:nvPr>
            <p:ph type="subTitle" idx="1"/>
          </p:nvPr>
        </p:nvSpPr>
        <p:spPr>
          <a:xfrm>
            <a:off x="151002" y="3602038"/>
            <a:ext cx="8992998" cy="2337368"/>
          </a:xfrm>
        </p:spPr>
        <p:txBody>
          <a:bodyPr>
            <a:normAutofit fontScale="92500"/>
          </a:bodyPr>
          <a:lstStyle/>
          <a:p>
            <a:endParaRPr lang="en-US" kern="100" dirty="0">
              <a:latin typeface="Times New Roman" panose="02020603050405020304" pitchFamily="18" charset="0"/>
              <a:ea typeface="Calibri" panose="020F0502020204030204" pitchFamily="34" charset="0"/>
              <a:cs typeface="Times New Roman" panose="02020603050405020304" pitchFamily="18" charset="0"/>
            </a:endParaRPr>
          </a:p>
          <a:p>
            <a:r>
              <a:rPr lang="en-US" sz="8800" kern="100" dirty="0">
                <a:latin typeface="Times New Roman" panose="02020603050405020304" pitchFamily="18" charset="0"/>
                <a:ea typeface="Calibri" panose="020F0502020204030204" pitchFamily="34" charset="0"/>
                <a:cs typeface="Times New Roman" panose="02020603050405020304" pitchFamily="18" charset="0"/>
              </a:rPr>
              <a:t>The Test of Waiting</a:t>
            </a:r>
            <a:endParaRPr lang="en-US" sz="8800" dirty="0"/>
          </a:p>
        </p:txBody>
      </p:sp>
    </p:spTree>
    <p:extLst>
      <p:ext uri="{BB962C8B-B14F-4D97-AF65-F5344CB8AC3E}">
        <p14:creationId xmlns:p14="http://schemas.microsoft.com/office/powerpoint/2010/main" val="1269863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5D1D1A-1557-CC72-B384-216D0E660C4C}"/>
              </a:ext>
            </a:extLst>
          </p:cNvPr>
          <p:cNvSpPr>
            <a:spLocks noGrp="1"/>
          </p:cNvSpPr>
          <p:nvPr>
            <p:ph idx="1"/>
          </p:nvPr>
        </p:nvSpPr>
        <p:spPr>
          <a:xfrm>
            <a:off x="67112" y="0"/>
            <a:ext cx="9076888" cy="6727971"/>
          </a:xfrm>
        </p:spPr>
        <p:txBody>
          <a:bodyPr>
            <a:normAutofit fontScale="92500"/>
          </a:bodyPr>
          <a:lstStyle/>
          <a:p>
            <a:pPr marL="0" marR="0" indent="0">
              <a:lnSpc>
                <a:spcPct val="107000"/>
              </a:lnSpc>
              <a:spcBef>
                <a:spcPts val="0"/>
              </a:spcBef>
              <a:spcAft>
                <a:spcPts val="800"/>
              </a:spcAft>
              <a:buNone/>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400" kern="100" dirty="0">
                <a:effectLst/>
                <a:latin typeface="Times New Roman" panose="02020603050405020304" pitchFamily="18" charset="0"/>
                <a:ea typeface="Calibri" panose="020F0502020204030204" pitchFamily="34" charset="0"/>
                <a:cs typeface="Times New Roman" panose="02020603050405020304" pitchFamily="18" charset="0"/>
              </a:rPr>
              <a:t>a.	Time is required to come to 			correct understanding</a:t>
            </a:r>
            <a:endParaRPr lang="en-US"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4400" kern="100" dirty="0">
                <a:effectLst/>
                <a:latin typeface="Times New Roman" panose="02020603050405020304" pitchFamily="18" charset="0"/>
                <a:ea typeface="Calibri" panose="020F0502020204030204" pitchFamily="34" charset="0"/>
                <a:cs typeface="Times New Roman" panose="02020603050405020304" pitchFamily="18" charset="0"/>
              </a:rPr>
              <a:t>	b.	Trust is developed through it all</a:t>
            </a:r>
            <a:endParaRPr lang="en-US"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4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4400" kern="100" dirty="0">
                <a:effectLst/>
                <a:latin typeface="Times New Roman" panose="02020603050405020304" pitchFamily="18" charset="0"/>
                <a:ea typeface="Calibri" panose="020F0502020204030204" pitchFamily="34" charset="0"/>
                <a:cs typeface="Times New Roman" panose="02020603050405020304" pitchFamily="18" charset="0"/>
              </a:rPr>
              <a:t>5.	Abram made lots of mistakes and yet 	these are powerful means of learning 	truth. One can often be led to say, 	“I’ll never do that again.” (for the 	hundredth time)</a:t>
            </a:r>
            <a:endParaRPr lang="en-US"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847580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5D1D1A-1557-CC72-B384-216D0E660C4C}"/>
              </a:ext>
            </a:extLst>
          </p:cNvPr>
          <p:cNvSpPr>
            <a:spLocks noGrp="1"/>
          </p:cNvSpPr>
          <p:nvPr>
            <p:ph idx="1"/>
          </p:nvPr>
        </p:nvSpPr>
        <p:spPr>
          <a:xfrm>
            <a:off x="67112" y="0"/>
            <a:ext cx="9076888" cy="6727971"/>
          </a:xfrm>
        </p:spPr>
        <p:txBody>
          <a:bodyPr/>
          <a:lstStyle/>
          <a:p>
            <a:pPr marL="0" marR="0" indent="0">
              <a:lnSpc>
                <a:spcPct val="107000"/>
              </a:lnSpc>
              <a:spcBef>
                <a:spcPts val="0"/>
              </a:spcBef>
              <a:spcAft>
                <a:spcPts val="800"/>
              </a:spcAft>
              <a:buNone/>
            </a:pP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Chapter 16	It’s not so much a question about </a:t>
            </a:r>
            <a:r>
              <a:rPr lang="en-US" b="1" u="sng" kern="100" dirty="0">
                <a:effectLst/>
                <a:latin typeface="Times New Roman" panose="02020603050405020304" pitchFamily="18" charset="0"/>
                <a:ea typeface="Calibri" panose="020F0502020204030204" pitchFamily="34" charset="0"/>
                <a:cs typeface="Times New Roman" panose="02020603050405020304" pitchFamily="18" charset="0"/>
              </a:rPr>
              <a:t>what</a:t>
            </a: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 the will of God is – it’s the </a:t>
            </a:r>
            <a:r>
              <a:rPr lang="en-US" b="1" u="sng" kern="100" dirty="0">
                <a:effectLst/>
                <a:latin typeface="Times New Roman" panose="02020603050405020304" pitchFamily="18" charset="0"/>
                <a:ea typeface="Calibri" panose="020F0502020204030204" pitchFamily="34" charset="0"/>
                <a:cs typeface="Times New Roman" panose="02020603050405020304" pitchFamily="18" charset="0"/>
              </a:rPr>
              <a:t>when</a:t>
            </a: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 and the </a:t>
            </a:r>
            <a:r>
              <a:rPr lang="en-US" b="1" u="sng" kern="100" dirty="0">
                <a:effectLst/>
                <a:latin typeface="Times New Roman" panose="02020603050405020304" pitchFamily="18" charset="0"/>
                <a:ea typeface="Calibri" panose="020F0502020204030204" pitchFamily="34" charset="0"/>
                <a:cs typeface="Times New Roman" panose="02020603050405020304" pitchFamily="18" charset="0"/>
              </a:rPr>
              <a:t>how</a:t>
            </a: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6.	This is perhaps one of the hardest test we face – the test 	of waiting. Several potential problems that can develop:</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	a.	Impatience</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	b.	Confusion</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		(1)	What did I do to cause this? Any 				unconfessed sin?</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		(2)	What part should I play to get this done?</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		(3)	Is there something I should do that I 				haven’t done?</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138715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5D1D1A-1557-CC72-B384-216D0E660C4C}"/>
              </a:ext>
            </a:extLst>
          </p:cNvPr>
          <p:cNvSpPr>
            <a:spLocks noGrp="1"/>
          </p:cNvSpPr>
          <p:nvPr>
            <p:ph idx="1"/>
          </p:nvPr>
        </p:nvSpPr>
        <p:spPr>
          <a:xfrm>
            <a:off x="67112" y="0"/>
            <a:ext cx="9076888" cy="6727971"/>
          </a:xfrm>
        </p:spPr>
        <p:txBody>
          <a:bodyPr>
            <a:normAutofit fontScale="92500" lnSpcReduction="10000"/>
          </a:bodyPr>
          <a:lstStyle/>
          <a:p>
            <a:pPr marL="0" marR="0" indent="0">
              <a:lnSpc>
                <a:spcPct val="107000"/>
              </a:lnSpc>
              <a:spcBef>
                <a:spcPts val="0"/>
              </a:spcBef>
              <a:spcAft>
                <a:spcPts val="800"/>
              </a:spcAft>
              <a:buNone/>
            </a:pPr>
            <a:r>
              <a:rPr lang="en-US" sz="3900" kern="100" dirty="0">
                <a:effectLst/>
                <a:latin typeface="Times New Roman" panose="02020603050405020304" pitchFamily="18" charset="0"/>
                <a:ea typeface="Calibri" panose="020F0502020204030204" pitchFamily="34" charset="0"/>
                <a:cs typeface="Times New Roman" panose="02020603050405020304" pitchFamily="18" charset="0"/>
              </a:rPr>
              <a:t>Chapter 16 flows directly out of this type of “reasoning”. A slave girl, a legal loophole, a carnal resolve – result? An entanglement that 4,000 years and the United Nations haven’t (and won’t) been able to straighten out to this day! </a:t>
            </a:r>
          </a:p>
          <a:p>
            <a:pPr marL="0" marR="0" indent="0">
              <a:lnSpc>
                <a:spcPct val="107000"/>
              </a:lnSpc>
              <a:spcBef>
                <a:spcPts val="0"/>
              </a:spcBef>
              <a:spcAft>
                <a:spcPts val="800"/>
              </a:spcAft>
              <a:buNone/>
            </a:pPr>
            <a:endParaRPr lang="en-US" sz="39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3900" kern="100" dirty="0">
                <a:effectLst/>
                <a:latin typeface="Times New Roman" panose="02020603050405020304" pitchFamily="18" charset="0"/>
                <a:ea typeface="Calibri" panose="020F0502020204030204" pitchFamily="34" charset="0"/>
                <a:cs typeface="Times New Roman" panose="02020603050405020304" pitchFamily="18" charset="0"/>
              </a:rPr>
              <a:t>As Proverbs 3:5 warns, we are not to lean (rely) on our own understanding.</a:t>
            </a:r>
            <a:endParaRPr lang="en-US" sz="3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39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800"/>
              </a:spcAft>
              <a:buNone/>
            </a:pPr>
            <a:r>
              <a:rPr lang="en-US" sz="3900" kern="100" dirty="0">
                <a:effectLst/>
                <a:latin typeface="Times New Roman" panose="02020603050405020304" pitchFamily="18" charset="0"/>
                <a:ea typeface="Calibri" panose="020F0502020204030204" pitchFamily="34" charset="0"/>
                <a:cs typeface="Times New Roman" panose="02020603050405020304" pitchFamily="18" charset="0"/>
              </a:rPr>
              <a:t>However observe the magnitude of God’s grace that flows from this situation.</a:t>
            </a:r>
            <a:endParaRPr lang="en-US" sz="3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877520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5D1D1A-1557-CC72-B384-216D0E660C4C}"/>
              </a:ext>
            </a:extLst>
          </p:cNvPr>
          <p:cNvSpPr>
            <a:spLocks noGrp="1"/>
          </p:cNvSpPr>
          <p:nvPr>
            <p:ph idx="1"/>
          </p:nvPr>
        </p:nvSpPr>
        <p:spPr>
          <a:xfrm>
            <a:off x="67112" y="0"/>
            <a:ext cx="9076888" cy="6727971"/>
          </a:xfrm>
        </p:spPr>
        <p:txBody>
          <a:bodyPr>
            <a:normAutofit fontScale="55000" lnSpcReduction="20000"/>
          </a:bodyPr>
          <a:lstStyle/>
          <a:p>
            <a:pPr marL="0" indent="0" algn="ctr">
              <a:buNone/>
            </a:pPr>
            <a:endParaRPr lang="en-US" sz="87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buNone/>
            </a:pPr>
            <a:r>
              <a:rPr lang="en-US" sz="8700" kern="100" dirty="0">
                <a:effectLst/>
                <a:latin typeface="Times New Roman" panose="02020603050405020304" pitchFamily="18" charset="0"/>
                <a:ea typeface="Calibri" panose="020F0502020204030204" pitchFamily="34" charset="0"/>
                <a:cs typeface="Times New Roman" panose="02020603050405020304" pitchFamily="18" charset="0"/>
              </a:rPr>
              <a:t>16:7	Here is the first mention in Scripture of the angel of the LORD. </a:t>
            </a:r>
          </a:p>
          <a:p>
            <a:pPr marL="0" indent="0" algn="ctr">
              <a:buNone/>
            </a:pPr>
            <a:endParaRPr lang="en-US" sz="87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buNone/>
            </a:pPr>
            <a:r>
              <a:rPr lang="en-US" sz="8700" kern="100" dirty="0">
                <a:effectLst/>
                <a:latin typeface="Times New Roman" panose="02020603050405020304" pitchFamily="18" charset="0"/>
                <a:ea typeface="Calibri" panose="020F0502020204030204" pitchFamily="34" charset="0"/>
                <a:cs typeface="Times New Roman" panose="02020603050405020304" pitchFamily="18" charset="0"/>
              </a:rPr>
              <a:t>Most likely a preincarnate appearance of the second Person of the Trinity. </a:t>
            </a:r>
          </a:p>
          <a:p>
            <a:pPr marL="0" indent="0" algn="ctr">
              <a:buNone/>
            </a:pPr>
            <a:endParaRPr lang="en-US" sz="87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buNone/>
            </a:pPr>
            <a:r>
              <a:rPr lang="en-US" sz="8700" kern="100" dirty="0">
                <a:effectLst/>
                <a:latin typeface="Times New Roman" panose="02020603050405020304" pitchFamily="18" charset="0"/>
                <a:ea typeface="Calibri" panose="020F0502020204030204" pitchFamily="34" charset="0"/>
                <a:cs typeface="Times New Roman" panose="02020603050405020304" pitchFamily="18" charset="0"/>
              </a:rPr>
              <a:t>Notice verse 13. The first revelation of the Angel of the LORD is seen in the salvation of Hagar. </a:t>
            </a:r>
            <a:endParaRPr lang="en-US" sz="87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071064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5D1D1A-1557-CC72-B384-216D0E660C4C}"/>
              </a:ext>
            </a:extLst>
          </p:cNvPr>
          <p:cNvSpPr>
            <a:spLocks noGrp="1"/>
          </p:cNvSpPr>
          <p:nvPr>
            <p:ph idx="1"/>
          </p:nvPr>
        </p:nvSpPr>
        <p:spPr>
          <a:xfrm>
            <a:off x="67112" y="0"/>
            <a:ext cx="9076888" cy="6727971"/>
          </a:xfrm>
        </p:spPr>
        <p:txBody>
          <a:bodyPr>
            <a:normAutofit lnSpcReduction="10000"/>
          </a:bodyPr>
          <a:lstStyle/>
          <a:p>
            <a:pPr marL="0" marR="0" indent="0" algn="ctr">
              <a:lnSpc>
                <a:spcPct val="107000"/>
              </a:lnSpc>
              <a:spcBef>
                <a:spcPts val="0"/>
              </a:spcBef>
              <a:spcAft>
                <a:spcPts val="800"/>
              </a:spcAft>
              <a:buNone/>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Not to one seeking God, but to one fleeing. </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800"/>
              </a:spcAft>
              <a:buNone/>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Not to Abram the great patriarch, but to Hagar. </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800"/>
              </a:spcAft>
              <a:buNone/>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Not to a man but to a woman</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800"/>
              </a:spcAft>
              <a:buNone/>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Not to an heir but to a fugitive, an outcast. </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800"/>
              </a:spcAft>
              <a:buNone/>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Not to one of high rank but to a slave girl. Compare John 4.</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800"/>
              </a:spcAft>
              <a:buNone/>
            </a:pP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“To the outcast on her knees you are the God Who really sees”</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800"/>
              </a:spcAft>
              <a:buNone/>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The angel of the LORD rescues her before she goes back to Egypt, bondage and darkness. See </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800"/>
              </a:spcAft>
              <a:buNone/>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also Exodus 3:2;9-11;13</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136214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fade">
                                      <p:cBhvr>
                                        <p:cTn id="4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5D1D1A-1557-CC72-B384-216D0E660C4C}"/>
              </a:ext>
            </a:extLst>
          </p:cNvPr>
          <p:cNvSpPr>
            <a:spLocks noGrp="1"/>
          </p:cNvSpPr>
          <p:nvPr>
            <p:ph idx="1"/>
          </p:nvPr>
        </p:nvSpPr>
        <p:spPr>
          <a:xfrm>
            <a:off x="67112" y="0"/>
            <a:ext cx="9076888" cy="6727971"/>
          </a:xfrm>
        </p:spPr>
        <p:txBody>
          <a:bodyPr/>
          <a:lstStyle/>
          <a:p>
            <a:pPr marL="0" marR="0" indent="0" algn="ctr">
              <a:lnSpc>
                <a:spcPct val="107000"/>
              </a:lnSpc>
              <a:spcBef>
                <a:spcPts val="0"/>
              </a:spcBef>
              <a:spcAft>
                <a:spcPts val="800"/>
              </a:spcAft>
              <a:buNone/>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Genesis 16 and 21 should be compared and noted for the applications:</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1.	Historically – Abraham and Sarah’s efforts to 	“help God out”</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2.	Doctrinally – Law (self-effort) and Grace. </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3.	Practically – God’s care for the outcast and 	“outsiders”</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4.	Devotionally – Abraham and his sons. See 	17:18. Think of what 21:14 must have meant!</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5.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Dispensationally</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 Galatians 4:21-31 and the 	allegory of Sarah and Hagar. Isaac and Ishmael. </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860918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91DB6-5D98-B8FA-0A47-63D6346B342C}"/>
              </a:ext>
            </a:extLst>
          </p:cNvPr>
          <p:cNvSpPr>
            <a:spLocks noGrp="1"/>
          </p:cNvSpPr>
          <p:nvPr>
            <p:ph type="title"/>
          </p:nvPr>
        </p:nvSpPr>
        <p:spPr>
          <a:xfrm>
            <a:off x="0" y="0"/>
            <a:ext cx="9144000" cy="1224793"/>
          </a:xfrm>
        </p:spPr>
        <p:txBody>
          <a:bodyPr>
            <a:normAutofit fontScale="90000"/>
          </a:bodyPr>
          <a:lstStyle/>
          <a:p>
            <a:pPr algn="ctr"/>
            <a:br>
              <a:rPr lang="en-US" sz="6000" kern="100" dirty="0">
                <a:effectLst/>
                <a:latin typeface="Times New Roman" panose="02020603050405020304" pitchFamily="18" charset="0"/>
                <a:ea typeface="Calibri" panose="020F0502020204030204" pitchFamily="34" charset="0"/>
                <a:cs typeface="Times New Roman" panose="02020603050405020304" pitchFamily="18" charset="0"/>
              </a:rPr>
            </a:br>
            <a:r>
              <a:rPr lang="en-US" sz="6000" kern="100" dirty="0">
                <a:effectLst/>
                <a:latin typeface="Times New Roman" panose="02020603050405020304" pitchFamily="18" charset="0"/>
                <a:ea typeface="Calibri" panose="020F0502020204030204" pitchFamily="34" charset="0"/>
                <a:cs typeface="Times New Roman" panose="02020603050405020304" pitchFamily="18" charset="0"/>
              </a:rPr>
              <a:t>Two Covenants – Galatians 4:24</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graphicFrame>
        <p:nvGraphicFramePr>
          <p:cNvPr id="6" name="Content Placeholder 5">
            <a:extLst>
              <a:ext uri="{FF2B5EF4-FFF2-40B4-BE49-F238E27FC236}">
                <a16:creationId xmlns:a16="http://schemas.microsoft.com/office/drawing/2014/main" id="{E4CFB6CC-CADD-F187-5A57-EF11C0C2F331}"/>
              </a:ext>
            </a:extLst>
          </p:cNvPr>
          <p:cNvGraphicFramePr>
            <a:graphicFrameLocks noGrp="1"/>
          </p:cNvGraphicFramePr>
          <p:nvPr>
            <p:ph idx="1"/>
            <p:extLst>
              <p:ext uri="{D42A27DB-BD31-4B8C-83A1-F6EECF244321}">
                <p14:modId xmlns:p14="http://schemas.microsoft.com/office/powerpoint/2010/main" val="91839475"/>
              </p:ext>
            </p:extLst>
          </p:nvPr>
        </p:nvGraphicFramePr>
        <p:xfrm>
          <a:off x="67112" y="2063692"/>
          <a:ext cx="9144000" cy="4689448"/>
        </p:xfrm>
        <a:graphic>
          <a:graphicData uri="http://schemas.openxmlformats.org/drawingml/2006/table">
            <a:tbl>
              <a:tblPr firstRow="1" firstCol="1" bandRow="1">
                <a:tableStyleId>{616DA210-FB5B-4158-B5E0-FEB733F419BA}</a:tableStyleId>
              </a:tblPr>
              <a:tblGrid>
                <a:gridCol w="4572000">
                  <a:extLst>
                    <a:ext uri="{9D8B030D-6E8A-4147-A177-3AD203B41FA5}">
                      <a16:colId xmlns:a16="http://schemas.microsoft.com/office/drawing/2014/main" val="1357534879"/>
                    </a:ext>
                  </a:extLst>
                </a:gridCol>
                <a:gridCol w="4572000">
                  <a:extLst>
                    <a:ext uri="{9D8B030D-6E8A-4147-A177-3AD203B41FA5}">
                      <a16:colId xmlns:a16="http://schemas.microsoft.com/office/drawing/2014/main" val="3431240427"/>
                    </a:ext>
                  </a:extLst>
                </a:gridCol>
              </a:tblGrid>
              <a:tr h="1172362">
                <a:tc>
                  <a:txBody>
                    <a:bodyPr/>
                    <a:lstStyle/>
                    <a:p>
                      <a:pPr marL="0" marR="0" algn="ctr">
                        <a:lnSpc>
                          <a:spcPct val="107000"/>
                        </a:lnSpc>
                        <a:spcBef>
                          <a:spcPts val="0"/>
                        </a:spcBef>
                        <a:spcAft>
                          <a:spcPts val="0"/>
                        </a:spcAft>
                      </a:pPr>
                      <a:r>
                        <a:rPr lang="en-US" sz="2800" kern="100" dirty="0">
                          <a:effectLst/>
                        </a:rPr>
                        <a:t>Genesis 16 Go back. Stay in tent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800" kern="100" dirty="0">
                          <a:effectLst/>
                        </a:rPr>
                        <a:t>Genesis 21 Cast out the bondwoman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90956254"/>
                  </a:ext>
                </a:extLst>
              </a:tr>
              <a:tr h="1172362">
                <a:tc>
                  <a:txBody>
                    <a:bodyPr/>
                    <a:lstStyle/>
                    <a:p>
                      <a:pPr marL="0" marR="0" algn="ctr">
                        <a:lnSpc>
                          <a:spcPct val="107000"/>
                        </a:lnSpc>
                        <a:spcBef>
                          <a:spcPts val="0"/>
                        </a:spcBef>
                        <a:spcAft>
                          <a:spcPts val="0"/>
                        </a:spcAft>
                      </a:pPr>
                      <a:r>
                        <a:rPr lang="en-US" sz="2800" kern="100">
                          <a:effectLst/>
                        </a:rPr>
                        <a:t>Ishmael – of the bondwoman</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800" kern="100" dirty="0">
                          <a:effectLst/>
                        </a:rPr>
                        <a:t>Isaac – of the freewoman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04923495"/>
                  </a:ext>
                </a:extLst>
              </a:tr>
              <a:tr h="1172362">
                <a:tc>
                  <a:txBody>
                    <a:bodyPr/>
                    <a:lstStyle/>
                    <a:p>
                      <a:pPr marL="0" marR="0" algn="ctr">
                        <a:lnSpc>
                          <a:spcPct val="107000"/>
                        </a:lnSpc>
                        <a:spcBef>
                          <a:spcPts val="0"/>
                        </a:spcBef>
                        <a:spcAft>
                          <a:spcPts val="0"/>
                        </a:spcAft>
                      </a:pPr>
                      <a:r>
                        <a:rPr lang="en-US" sz="2800" kern="100">
                          <a:effectLst/>
                        </a:rPr>
                        <a:t>Ishmael – the flesh</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800" kern="100" dirty="0">
                          <a:effectLst/>
                        </a:rPr>
                        <a:t>Isaac – the promise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74500271"/>
                  </a:ext>
                </a:extLst>
              </a:tr>
              <a:tr h="1172362">
                <a:tc>
                  <a:txBody>
                    <a:bodyPr/>
                    <a:lstStyle/>
                    <a:p>
                      <a:pPr marL="0" marR="0" algn="ctr">
                        <a:lnSpc>
                          <a:spcPct val="107000"/>
                        </a:lnSpc>
                        <a:spcBef>
                          <a:spcPts val="0"/>
                        </a:spcBef>
                        <a:spcAft>
                          <a:spcPts val="0"/>
                        </a:spcAft>
                      </a:pPr>
                      <a:r>
                        <a:rPr lang="en-US" sz="2800" kern="100">
                          <a:effectLst/>
                        </a:rPr>
                        <a:t>Covenant of Law</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800" kern="100" dirty="0">
                          <a:effectLst/>
                        </a:rPr>
                        <a:t>Covenant of Grace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02105973"/>
                  </a:ext>
                </a:extLst>
              </a:tr>
            </a:tbl>
          </a:graphicData>
        </a:graphic>
      </p:graphicFrame>
    </p:spTree>
    <p:extLst>
      <p:ext uri="{BB962C8B-B14F-4D97-AF65-F5344CB8AC3E}">
        <p14:creationId xmlns:p14="http://schemas.microsoft.com/office/powerpoint/2010/main" val="4046724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5D1D1A-1557-CC72-B384-216D0E660C4C}"/>
              </a:ext>
            </a:extLst>
          </p:cNvPr>
          <p:cNvSpPr>
            <a:spLocks noGrp="1"/>
          </p:cNvSpPr>
          <p:nvPr>
            <p:ph idx="1"/>
          </p:nvPr>
        </p:nvSpPr>
        <p:spPr>
          <a:xfrm>
            <a:off x="67112" y="0"/>
            <a:ext cx="9076888" cy="6727971"/>
          </a:xfrm>
        </p:spPr>
        <p:txBody>
          <a:bodyPr>
            <a:normAutofit fontScale="92500" lnSpcReduction="20000"/>
          </a:bodyPr>
          <a:lstStyle/>
          <a:p>
            <a:pPr marL="0" marR="0" indent="0" algn="ctr">
              <a:lnSpc>
                <a:spcPct val="107000"/>
              </a:lnSpc>
              <a:spcBef>
                <a:spcPts val="0"/>
              </a:spcBef>
              <a:spcAft>
                <a:spcPts val="800"/>
              </a:spcAft>
              <a:buNone/>
            </a:pPr>
            <a:r>
              <a:rPr lang="en-US" sz="5400" kern="100" dirty="0">
                <a:effectLst/>
                <a:latin typeface="Times New Roman" panose="02020603050405020304" pitchFamily="18" charset="0"/>
                <a:ea typeface="Calibri" panose="020F0502020204030204" pitchFamily="34" charset="0"/>
                <a:cs typeface="Times New Roman" panose="02020603050405020304" pitchFamily="18" charset="0"/>
              </a:rPr>
              <a:t>Once again, we notice how the New Testament uses the Old Testament</a:t>
            </a:r>
            <a:r>
              <a:rPr lang="en-US" sz="5400" kern="10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lgn="ctr">
              <a:lnSpc>
                <a:spcPct val="107000"/>
              </a:lnSpc>
              <a:spcBef>
                <a:spcPts val="0"/>
              </a:spcBef>
              <a:spcAft>
                <a:spcPts val="800"/>
              </a:spcAft>
              <a:buNone/>
            </a:pPr>
            <a:r>
              <a:rPr lang="en-US" sz="5400" kern="100">
                <a:effectLst/>
                <a:latin typeface="Times New Roman" panose="02020603050405020304" pitchFamily="18" charset="0"/>
                <a:ea typeface="Calibri" panose="020F0502020204030204" pitchFamily="34" charset="0"/>
                <a:cs typeface="Times New Roman" panose="02020603050405020304" pitchFamily="18" charset="0"/>
              </a:rPr>
              <a:t>We </a:t>
            </a:r>
            <a:r>
              <a:rPr lang="en-US" sz="5400" kern="100" dirty="0">
                <a:effectLst/>
                <a:latin typeface="Times New Roman" panose="02020603050405020304" pitchFamily="18" charset="0"/>
                <a:ea typeface="Calibri" panose="020F0502020204030204" pitchFamily="34" charset="0"/>
                <a:cs typeface="Times New Roman" panose="02020603050405020304" pitchFamily="18" charset="0"/>
              </a:rPr>
              <a:t>also see how the </a:t>
            </a:r>
            <a:endParaRPr lang="en-US" sz="5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800"/>
              </a:spcAft>
              <a:buNone/>
            </a:pPr>
            <a:r>
              <a:rPr lang="en-US" sz="5400" kern="100" dirty="0">
                <a:effectLst/>
                <a:latin typeface="Times New Roman" panose="02020603050405020304" pitchFamily="18" charset="0"/>
                <a:ea typeface="Calibri" panose="020F0502020204030204" pitchFamily="34" charset="0"/>
                <a:cs typeface="Times New Roman" panose="02020603050405020304" pitchFamily="18" charset="0"/>
              </a:rPr>
              <a:t>accurate recording of these historical events preserves, upholds, and illuminates the doctrinal </a:t>
            </a:r>
            <a:endParaRPr lang="en-US" sz="5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800"/>
              </a:spcAft>
              <a:buNone/>
            </a:pPr>
            <a:r>
              <a:rPr lang="en-US" sz="5400" kern="100" dirty="0">
                <a:effectLst/>
                <a:latin typeface="Times New Roman" panose="02020603050405020304" pitchFamily="18" charset="0"/>
                <a:ea typeface="Calibri" panose="020F0502020204030204" pitchFamily="34" charset="0"/>
                <a:cs typeface="Times New Roman" panose="02020603050405020304" pitchFamily="18" charset="0"/>
              </a:rPr>
              <a:t>truths of Scripture.</a:t>
            </a:r>
            <a:endParaRPr lang="en-US" sz="5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452158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5D1D1A-1557-CC72-B384-216D0E660C4C}"/>
              </a:ext>
            </a:extLst>
          </p:cNvPr>
          <p:cNvSpPr>
            <a:spLocks noGrp="1"/>
          </p:cNvSpPr>
          <p:nvPr>
            <p:ph idx="1"/>
          </p:nvPr>
        </p:nvSpPr>
        <p:spPr>
          <a:xfrm>
            <a:off x="67112" y="0"/>
            <a:ext cx="9076888" cy="6727971"/>
          </a:xfrm>
        </p:spPr>
        <p:txBody>
          <a:bodyPr/>
          <a:lstStyle/>
          <a:p>
            <a:pPr marL="0" indent="0">
              <a:buNone/>
            </a:pPr>
            <a:endParaRPr lang="en-US" dirty="0"/>
          </a:p>
        </p:txBody>
      </p:sp>
    </p:spTree>
    <p:extLst>
      <p:ext uri="{BB962C8B-B14F-4D97-AF65-F5344CB8AC3E}">
        <p14:creationId xmlns:p14="http://schemas.microsoft.com/office/powerpoint/2010/main" val="282979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5D1D1A-1557-CC72-B384-216D0E660C4C}"/>
              </a:ext>
            </a:extLst>
          </p:cNvPr>
          <p:cNvSpPr>
            <a:spLocks noGrp="1"/>
          </p:cNvSpPr>
          <p:nvPr>
            <p:ph idx="1"/>
          </p:nvPr>
        </p:nvSpPr>
        <p:spPr>
          <a:xfrm>
            <a:off x="67112" y="0"/>
            <a:ext cx="9076888" cy="6727971"/>
          </a:xfrm>
        </p:spPr>
        <p:txBody>
          <a:bodyPr>
            <a:normAutofit lnSpcReduction="10000"/>
          </a:bodyPr>
          <a:lstStyle/>
          <a:p>
            <a:pPr marL="0" marR="0" indent="0">
              <a:lnSpc>
                <a:spcPct val="107000"/>
              </a:lnSpc>
              <a:spcBef>
                <a:spcPts val="0"/>
              </a:spcBef>
              <a:spcAft>
                <a:spcPts val="800"/>
              </a:spcAft>
              <a:buNone/>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I.	God made promise to Abraham first by 	implication. </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A.	12:2,3	General; gets more specific as time 			goes on</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B.	21:12	Clarification and narrowing of the 			promise – to a specific </a:t>
            </a:r>
            <a:r>
              <a:rPr lang="en-US" sz="3200" i="1" u="sng" kern="100" dirty="0">
                <a:effectLst/>
                <a:latin typeface="Times New Roman" panose="02020603050405020304" pitchFamily="18" charset="0"/>
                <a:ea typeface="Calibri" panose="020F0502020204030204" pitchFamily="34" charset="0"/>
                <a:cs typeface="Times New Roman" panose="02020603050405020304" pitchFamily="18" charset="0"/>
              </a:rPr>
              <a:t>seed</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1371600" marR="0" indent="0">
              <a:lnSpc>
                <a:spcPct val="107000"/>
              </a:lnSpc>
              <a:spcBef>
                <a:spcPts val="0"/>
              </a:spcBef>
              <a:spcAft>
                <a:spcPts val="800"/>
              </a:spcAft>
              <a:buNone/>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(descendent); not plural, descendants; 		– compare Galatians 3:16. </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1371600" marR="0" indent="0">
              <a:lnSpc>
                <a:spcPct val="107000"/>
              </a:lnSpc>
              <a:spcBef>
                <a:spcPts val="0"/>
              </a:spcBef>
              <a:spcAft>
                <a:spcPts val="800"/>
              </a:spcAft>
              <a:buNone/>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Ultimate fulfillment is singular, 			ultimately, Christ.</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645026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5D1D1A-1557-CC72-B384-216D0E660C4C}"/>
              </a:ext>
            </a:extLst>
          </p:cNvPr>
          <p:cNvSpPr>
            <a:spLocks noGrp="1"/>
          </p:cNvSpPr>
          <p:nvPr>
            <p:ph idx="1"/>
          </p:nvPr>
        </p:nvSpPr>
        <p:spPr>
          <a:xfrm>
            <a:off x="67112" y="0"/>
            <a:ext cx="9076888" cy="6727971"/>
          </a:xfrm>
        </p:spPr>
        <p:txBody>
          <a:bodyPr>
            <a:normAutofit/>
          </a:bodyPr>
          <a:lstStyle/>
          <a:p>
            <a:pPr marL="0" marR="0" indent="0">
              <a:lnSpc>
                <a:spcPct val="107000"/>
              </a:lnSpc>
              <a:spcBef>
                <a:spcPts val="0"/>
              </a:spcBef>
              <a:spcAft>
                <a:spcPts val="800"/>
              </a:spcAft>
              <a:buNone/>
            </a:pP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C.	Genesis 16 ten years have passed. Imagine waiting on 	child to be born and 10 years pass!  Impatience sets in. 	Abraham at this time is 85 and Sarah, 75.</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D.	Note the anxiety and possibly fear 15:2,3;8. 	Expressions of uncertainty and doubt.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0">
              <a:lnSpc>
                <a:spcPct val="107000"/>
              </a:lnSpc>
              <a:spcBef>
                <a:spcPts val="0"/>
              </a:spcBef>
              <a:spcAft>
                <a:spcPts val="800"/>
              </a:spcAft>
              <a:buNone/>
            </a:pP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	Note God’s answer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0" algn="ctr">
              <a:lnSpc>
                <a:spcPct val="107000"/>
              </a:lnSpc>
              <a:spcBef>
                <a:spcPts val="0"/>
              </a:spcBef>
              <a:spcAft>
                <a:spcPts val="800"/>
              </a:spcAft>
              <a:buNone/>
            </a:pPr>
            <a:r>
              <a:rPr lang="x-none" i="1" kern="100" dirty="0">
                <a:effectLst/>
                <a:latin typeface="Times New Roman" panose="02020603050405020304" pitchFamily="18" charset="0"/>
                <a:ea typeface="Calibri" panose="020F0502020204030204" pitchFamily="34" charset="0"/>
                <a:cs typeface="Times New Roman" panose="02020603050405020304" pitchFamily="18" charset="0"/>
              </a:rPr>
              <a:t>And, behold, the word of the LORD came unto him, saying, This shall not be thine heir; but </a:t>
            </a:r>
            <a:r>
              <a:rPr lang="x-none" i="1" u="sng" kern="100" dirty="0">
                <a:effectLst/>
                <a:latin typeface="Times New Roman" panose="02020603050405020304" pitchFamily="18" charset="0"/>
                <a:ea typeface="Calibri" panose="020F0502020204030204" pitchFamily="34" charset="0"/>
                <a:cs typeface="Times New Roman" panose="02020603050405020304" pitchFamily="18" charset="0"/>
              </a:rPr>
              <a:t>he that shall come forth out of thine own bowels</a:t>
            </a:r>
            <a:r>
              <a:rPr lang="x-none" i="1" kern="100" dirty="0">
                <a:effectLst/>
                <a:latin typeface="Times New Roman" panose="02020603050405020304" pitchFamily="18" charset="0"/>
                <a:ea typeface="Calibri" panose="020F0502020204030204" pitchFamily="34" charset="0"/>
                <a:cs typeface="Times New Roman" panose="02020603050405020304" pitchFamily="18" charset="0"/>
              </a:rPr>
              <a:t> shall be thine heir. (Gen</a:t>
            </a:r>
            <a:r>
              <a:rPr lang="en-US" i="1" kern="100" dirty="0" err="1">
                <a:effectLst/>
                <a:latin typeface="Times New Roman" panose="02020603050405020304" pitchFamily="18" charset="0"/>
                <a:ea typeface="Calibri" panose="020F0502020204030204" pitchFamily="34" charset="0"/>
                <a:cs typeface="Times New Roman" panose="02020603050405020304" pitchFamily="18" charset="0"/>
              </a:rPr>
              <a:t>esis</a:t>
            </a:r>
            <a:r>
              <a:rPr lang="x-none" i="1" kern="100" dirty="0">
                <a:effectLst/>
                <a:latin typeface="Times New Roman" panose="02020603050405020304" pitchFamily="18" charset="0"/>
                <a:ea typeface="Calibri" panose="020F0502020204030204" pitchFamily="34" charset="0"/>
                <a:cs typeface="Times New Roman" panose="02020603050405020304" pitchFamily="18" charset="0"/>
              </a:rPr>
              <a:t> 15:4)</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0" algn="ctr">
              <a:lnSpc>
                <a:spcPct val="107000"/>
              </a:lnSpc>
              <a:spcBef>
                <a:spcPts val="0"/>
              </a:spcBef>
              <a:spcAft>
                <a:spcPts val="800"/>
              </a:spcAft>
              <a:buNone/>
            </a:pPr>
            <a:r>
              <a:rPr lang="x-none" i="1" kern="100" dirty="0">
                <a:effectLst/>
                <a:latin typeface="Times New Roman" panose="02020603050405020304" pitchFamily="18" charset="0"/>
                <a:ea typeface="Calibri" panose="020F0502020204030204" pitchFamily="34" charset="0"/>
                <a:cs typeface="Times New Roman" panose="02020603050405020304" pitchFamily="18" charset="0"/>
              </a:rPr>
              <a:t>And he said unto Abram, Know </a:t>
            </a:r>
            <a:r>
              <a:rPr lang="x-none" i="1" u="sng" kern="100" dirty="0">
                <a:effectLst/>
                <a:latin typeface="Times New Roman" panose="02020603050405020304" pitchFamily="18" charset="0"/>
                <a:ea typeface="Calibri" panose="020F0502020204030204" pitchFamily="34" charset="0"/>
                <a:cs typeface="Times New Roman" panose="02020603050405020304" pitchFamily="18" charset="0"/>
              </a:rPr>
              <a:t>of a surety </a:t>
            </a:r>
            <a:r>
              <a:rPr lang="x-none" i="1" kern="100" dirty="0">
                <a:effectLst/>
                <a:latin typeface="Times New Roman" panose="02020603050405020304" pitchFamily="18" charset="0"/>
                <a:ea typeface="Calibri" panose="020F0502020204030204" pitchFamily="34" charset="0"/>
                <a:cs typeface="Times New Roman" panose="02020603050405020304" pitchFamily="18" charset="0"/>
              </a:rPr>
              <a:t>that thy seed</a:t>
            </a:r>
            <a:r>
              <a:rPr lang="en-US"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x-none" i="1" kern="100" dirty="0">
                <a:effectLst/>
                <a:latin typeface="Times New Roman" panose="02020603050405020304" pitchFamily="18" charset="0"/>
                <a:ea typeface="Calibri" panose="020F0502020204030204" pitchFamily="34" charset="0"/>
                <a:cs typeface="Times New Roman" panose="02020603050405020304" pitchFamily="18" charset="0"/>
              </a:rPr>
              <a:t> (Gen</a:t>
            </a:r>
            <a:r>
              <a:rPr lang="en-US" i="1" kern="100" dirty="0" err="1">
                <a:effectLst/>
                <a:latin typeface="Times New Roman" panose="02020603050405020304" pitchFamily="18" charset="0"/>
                <a:ea typeface="Calibri" panose="020F0502020204030204" pitchFamily="34" charset="0"/>
                <a:cs typeface="Times New Roman" panose="02020603050405020304" pitchFamily="18" charset="0"/>
              </a:rPr>
              <a:t>esis</a:t>
            </a:r>
            <a:r>
              <a:rPr lang="x-none" i="1" kern="100" dirty="0">
                <a:effectLst/>
                <a:latin typeface="Times New Roman" panose="02020603050405020304" pitchFamily="18" charset="0"/>
                <a:ea typeface="Calibri" panose="020F0502020204030204" pitchFamily="34" charset="0"/>
                <a:cs typeface="Times New Roman" panose="02020603050405020304" pitchFamily="18" charset="0"/>
              </a:rPr>
              <a:t> 15:13)</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118052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5D1D1A-1557-CC72-B384-216D0E660C4C}"/>
              </a:ext>
            </a:extLst>
          </p:cNvPr>
          <p:cNvSpPr>
            <a:spLocks noGrp="1"/>
          </p:cNvSpPr>
          <p:nvPr>
            <p:ph idx="1"/>
          </p:nvPr>
        </p:nvSpPr>
        <p:spPr>
          <a:xfrm>
            <a:off x="67112" y="0"/>
            <a:ext cx="9076888" cy="6727971"/>
          </a:xfrm>
        </p:spPr>
        <p:txBody>
          <a:bodyPr>
            <a:normAutofit lnSpcReduction="10000"/>
          </a:bodyPr>
          <a:lstStyle/>
          <a:p>
            <a:pPr marL="857250" indent="-857250">
              <a:buAutoNum type="romanUcPeriod" startAt="2"/>
            </a:pP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The Test at this Point was to Believe God. 	To believe God in spite of all 	circumstances and appearances. Such is the 	stuff that all of Abraham’s life is made of. 	Think of this principle in relation to 	Romans 8:28</a:t>
            </a:r>
          </a:p>
          <a:p>
            <a:pPr marL="857250" indent="-857250">
              <a:buAutoNum type="romanUcPeriod" startAt="2"/>
            </a:pPr>
            <a:endParaRPr lang="en-US" sz="3600" kern="1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4800" kern="100" dirty="0">
                <a:effectLst/>
                <a:latin typeface="Times New Roman" panose="02020603050405020304" pitchFamily="18" charset="0"/>
                <a:ea typeface="Calibri" panose="020F0502020204030204" pitchFamily="34" charset="0"/>
                <a:cs typeface="Times New Roman" panose="02020603050405020304" pitchFamily="18" charset="0"/>
              </a:rPr>
              <a:t>III.	God could have caused Sarah to 	get pregnant the moment the 	first promise was made! But He 	didn’t!</a:t>
            </a:r>
            <a:endParaRPr lang="en-US" sz="4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380939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5D1D1A-1557-CC72-B384-216D0E660C4C}"/>
              </a:ext>
            </a:extLst>
          </p:cNvPr>
          <p:cNvSpPr>
            <a:spLocks noGrp="1"/>
          </p:cNvSpPr>
          <p:nvPr>
            <p:ph idx="1"/>
          </p:nvPr>
        </p:nvSpPr>
        <p:spPr>
          <a:xfrm>
            <a:off x="67112" y="0"/>
            <a:ext cx="9076888" cy="6727971"/>
          </a:xfrm>
        </p:spPr>
        <p:txBody>
          <a:bodyPr>
            <a:normAutofit fontScale="85000" lnSpcReduction="20000"/>
          </a:bodyPr>
          <a:lstStyle/>
          <a:p>
            <a:pPr marL="0" indent="0">
              <a:buNone/>
            </a:pPr>
            <a:r>
              <a:rPr lang="en-US" sz="5400" kern="100" dirty="0">
                <a:effectLst/>
                <a:latin typeface="Times New Roman" panose="02020603050405020304" pitchFamily="18" charset="0"/>
                <a:ea typeface="Calibri" panose="020F0502020204030204" pitchFamily="34" charset="0"/>
                <a:cs typeface="Times New Roman" panose="02020603050405020304" pitchFamily="18" charset="0"/>
              </a:rPr>
              <a:t>16:1 compare 15:2	Should Abram settle for an adopted seed? God replies clearly “No!”. But remember – Sarai at this point is not designated to be the mother. </a:t>
            </a:r>
          </a:p>
          <a:p>
            <a:pPr marL="0" indent="0">
              <a:buNone/>
            </a:pPr>
            <a:endParaRPr lang="en-US" sz="5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5400" kern="100" dirty="0">
                <a:effectLst/>
                <a:latin typeface="Times New Roman" panose="02020603050405020304" pitchFamily="18" charset="0"/>
                <a:ea typeface="Calibri" panose="020F0502020204030204" pitchFamily="34" charset="0"/>
                <a:cs typeface="Times New Roman" panose="02020603050405020304" pitchFamily="18" charset="0"/>
              </a:rPr>
              <a:t>Abram in chapter 16 wasn’t sure as of yet that Sarai would be the mother. </a:t>
            </a:r>
          </a:p>
          <a:p>
            <a:pPr marL="0" indent="0">
              <a:buNone/>
            </a:pPr>
            <a:endParaRPr lang="en-US" sz="5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5400" kern="100" dirty="0">
                <a:effectLst/>
                <a:latin typeface="Times New Roman" panose="02020603050405020304" pitchFamily="18" charset="0"/>
                <a:ea typeface="Calibri" panose="020F0502020204030204" pitchFamily="34" charset="0"/>
                <a:cs typeface="Times New Roman" panose="02020603050405020304" pitchFamily="18" charset="0"/>
              </a:rPr>
              <a:t>See 17:15-17. 23 years elapse before Sarai (Sarah) is designated as the mother.</a:t>
            </a:r>
            <a:endParaRPr lang="en-US" sz="5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224340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5D1D1A-1557-CC72-B384-216D0E660C4C}"/>
              </a:ext>
            </a:extLst>
          </p:cNvPr>
          <p:cNvSpPr>
            <a:spLocks noGrp="1"/>
          </p:cNvSpPr>
          <p:nvPr>
            <p:ph idx="1"/>
          </p:nvPr>
        </p:nvSpPr>
        <p:spPr>
          <a:xfrm>
            <a:off x="0" y="0"/>
            <a:ext cx="9144000" cy="6858000"/>
          </a:xfrm>
        </p:spPr>
        <p:txBody>
          <a:bodyPr>
            <a:normAutofit fontScale="62500" lnSpcReduction="20000"/>
          </a:bodyPr>
          <a:lstStyle/>
          <a:p>
            <a:pPr marL="0" indent="0" algn="ctr">
              <a:buNone/>
            </a:pPr>
            <a:r>
              <a:rPr lang="en-US" sz="8600" kern="100" dirty="0">
                <a:effectLst/>
                <a:latin typeface="Times New Roman" panose="02020603050405020304" pitchFamily="18" charset="0"/>
                <a:ea typeface="Calibri" panose="020F0502020204030204" pitchFamily="34" charset="0"/>
                <a:cs typeface="Times New Roman" panose="02020603050405020304" pitchFamily="18" charset="0"/>
              </a:rPr>
              <a:t>Notice the length of time that had passed and the progressive revelation. Genesis 12:7 was not a detailed blueprint. </a:t>
            </a:r>
          </a:p>
          <a:p>
            <a:pPr marL="0" indent="0" algn="ctr">
              <a:buNone/>
            </a:pPr>
            <a:endParaRPr lang="en-US" sz="8600" kern="1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ctr">
              <a:buNone/>
            </a:pPr>
            <a:r>
              <a:rPr lang="en-US" sz="8600" kern="100" dirty="0">
                <a:effectLst/>
                <a:latin typeface="Times New Roman" panose="02020603050405020304" pitchFamily="18" charset="0"/>
                <a:ea typeface="Calibri" panose="020F0502020204030204" pitchFamily="34" charset="0"/>
                <a:cs typeface="Times New Roman" panose="02020603050405020304" pitchFamily="18" charset="0"/>
              </a:rPr>
              <a:t>But Abraham and Sarah were going to learn that it wouldn’t be an “heir” of the household, nor a child through Hagar, but a physical descendant of both Abraham and Sarah.</a:t>
            </a:r>
            <a:endParaRPr lang="en-US" sz="8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5949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5D1D1A-1557-CC72-B384-216D0E660C4C}"/>
              </a:ext>
            </a:extLst>
          </p:cNvPr>
          <p:cNvSpPr>
            <a:spLocks noGrp="1"/>
          </p:cNvSpPr>
          <p:nvPr>
            <p:ph idx="1"/>
          </p:nvPr>
        </p:nvSpPr>
        <p:spPr>
          <a:xfrm>
            <a:off x="67112" y="0"/>
            <a:ext cx="9076888" cy="6727971"/>
          </a:xfrm>
        </p:spPr>
        <p:txBody>
          <a:bodyPr>
            <a:normAutofit fontScale="92500" lnSpcReduction="10000"/>
          </a:bodyPr>
          <a:lstStyle/>
          <a:p>
            <a:pPr marL="0" marR="0" indent="0" algn="ctr">
              <a:lnSpc>
                <a:spcPct val="107000"/>
              </a:lnSpc>
              <a:spcBef>
                <a:spcPts val="0"/>
              </a:spcBef>
              <a:spcAft>
                <a:spcPts val="800"/>
              </a:spcAft>
              <a:buNone/>
            </a:pPr>
            <a:r>
              <a:rPr lang="en-US" sz="4400" kern="100" dirty="0">
                <a:effectLst/>
                <a:latin typeface="Times New Roman" panose="02020603050405020304" pitchFamily="18" charset="0"/>
                <a:ea typeface="Calibri" panose="020F0502020204030204" pitchFamily="34" charset="0"/>
                <a:cs typeface="Times New Roman" panose="02020603050405020304" pitchFamily="18" charset="0"/>
              </a:rPr>
              <a:t>This raises the question of why the Lord didn’t tell them and explain it all ahead of time?</a:t>
            </a:r>
            <a:endParaRPr lang="en-US"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4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4400" kern="100" dirty="0">
                <a:effectLst/>
                <a:latin typeface="Times New Roman" panose="02020603050405020304" pitchFamily="18" charset="0"/>
                <a:ea typeface="Calibri" panose="020F0502020204030204" pitchFamily="34" charset="0"/>
                <a:cs typeface="Times New Roman" panose="02020603050405020304" pitchFamily="18" charset="0"/>
              </a:rPr>
              <a:t>1.	God desires faith (trust) to grow and 	develop. For this it takes pressure and 	tension and time. God doesn’t 	typically explain before time. 	Retrospect provides more light than 	prospect. See again Romans 8:28</a:t>
            </a:r>
            <a:endParaRPr lang="en-US"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200116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5D1D1A-1557-CC72-B384-216D0E660C4C}"/>
              </a:ext>
            </a:extLst>
          </p:cNvPr>
          <p:cNvSpPr>
            <a:spLocks noGrp="1"/>
          </p:cNvSpPr>
          <p:nvPr>
            <p:ph idx="1"/>
          </p:nvPr>
        </p:nvSpPr>
        <p:spPr>
          <a:xfrm>
            <a:off x="67112" y="0"/>
            <a:ext cx="9076888" cy="6727971"/>
          </a:xfrm>
        </p:spPr>
        <p:txBody>
          <a:bodyPr>
            <a:normAutofit fontScale="92500" lnSpcReduction="20000"/>
          </a:bodyPr>
          <a:lstStyle/>
          <a:p>
            <a:pPr marL="742950" marR="0" indent="-742950">
              <a:lnSpc>
                <a:spcPct val="107000"/>
              </a:lnSpc>
              <a:spcBef>
                <a:spcPts val="0"/>
              </a:spcBef>
              <a:spcAft>
                <a:spcPts val="800"/>
              </a:spcAft>
              <a:buAutoNum type="arabicPeriod" startAt="2"/>
            </a:pPr>
            <a:r>
              <a:rPr lang="en-US" sz="4000" kern="100" dirty="0">
                <a:effectLst/>
                <a:latin typeface="Times New Roman" panose="02020603050405020304" pitchFamily="18" charset="0"/>
                <a:ea typeface="Calibri" panose="020F0502020204030204" pitchFamily="34" charset="0"/>
                <a:cs typeface="Times New Roman" panose="02020603050405020304" pitchFamily="18" charset="0"/>
              </a:rPr>
              <a:t>Implications of truth are learned slowly. 	Note the slow process (from our human 	perspective) the Lord brought Abraham 	and Sarah through. 23 years! </a:t>
            </a:r>
          </a:p>
          <a:p>
            <a:pPr marL="0" marR="0" indent="0">
              <a:lnSpc>
                <a:spcPct val="107000"/>
              </a:lnSpc>
              <a:spcBef>
                <a:spcPts val="0"/>
              </a:spcBef>
              <a:spcAft>
                <a:spcPts val="800"/>
              </a:spcAft>
              <a:buNone/>
            </a:pPr>
            <a:endParaRPr lang="en-US" sz="4000"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800"/>
              </a:spcAft>
              <a:buNone/>
            </a:pPr>
            <a:r>
              <a:rPr lang="en-US" sz="4000" kern="100" dirty="0">
                <a:effectLst/>
                <a:latin typeface="Times New Roman" panose="02020603050405020304" pitchFamily="18" charset="0"/>
                <a:ea typeface="Calibri" panose="020F0502020204030204" pitchFamily="34" charset="0"/>
                <a:cs typeface="Times New Roman" panose="02020603050405020304" pitchFamily="18" charset="0"/>
              </a:rPr>
              <a:t>Understanding God’s modus operandi comes slowly through time.</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4000" kern="1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4000" kern="100" dirty="0">
                <a:effectLst/>
                <a:latin typeface="Times New Roman" panose="02020603050405020304" pitchFamily="18" charset="0"/>
                <a:ea typeface="Calibri" panose="020F0502020204030204" pitchFamily="34" charset="0"/>
                <a:cs typeface="Times New Roman" panose="02020603050405020304" pitchFamily="18" charset="0"/>
              </a:rPr>
              <a:t>Learning spiritual truth requires more learning, more, more and more. Time is essential. It requires dedication and the study of God’s Word. </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899875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5D1D1A-1557-CC72-B384-216D0E660C4C}"/>
              </a:ext>
            </a:extLst>
          </p:cNvPr>
          <p:cNvSpPr>
            <a:spLocks noGrp="1"/>
          </p:cNvSpPr>
          <p:nvPr>
            <p:ph idx="1"/>
          </p:nvPr>
        </p:nvSpPr>
        <p:spPr>
          <a:xfrm>
            <a:off x="67112" y="0"/>
            <a:ext cx="9076888" cy="6727971"/>
          </a:xfrm>
        </p:spPr>
        <p:txBody>
          <a:bodyPr>
            <a:normAutofit fontScale="85000" lnSpcReduction="20000"/>
          </a:bodyPr>
          <a:lstStyle/>
          <a:p>
            <a:pPr marL="0" marR="0" indent="0">
              <a:lnSpc>
                <a:spcPct val="107000"/>
              </a:lnSpc>
              <a:spcBef>
                <a:spcPts val="0"/>
              </a:spcBef>
              <a:spcAft>
                <a:spcPts val="800"/>
              </a:spcAft>
              <a:buNone/>
            </a:pPr>
            <a:r>
              <a:rPr lang="en-US" sz="3900" kern="100" dirty="0">
                <a:effectLst/>
                <a:latin typeface="Times New Roman" panose="02020603050405020304" pitchFamily="18" charset="0"/>
                <a:ea typeface="Calibri" panose="020F0502020204030204" pitchFamily="34" charset="0"/>
                <a:cs typeface="Times New Roman" panose="02020603050405020304" pitchFamily="18" charset="0"/>
              </a:rPr>
              <a:t>3.	The Lord wants us to learn well more than 	He 	wants us to learn quickly. Had it been His 	purpose He could have explained it all to 	Abraham and Sarah in 5 minutes or less. </a:t>
            </a:r>
            <a:endParaRPr lang="en-US" sz="3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39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indent="-742950">
              <a:lnSpc>
                <a:spcPct val="107000"/>
              </a:lnSpc>
              <a:spcBef>
                <a:spcPts val="0"/>
              </a:spcBef>
              <a:spcAft>
                <a:spcPts val="800"/>
              </a:spcAft>
              <a:buAutoNum type="arabicPeriod" startAt="4"/>
            </a:pPr>
            <a:r>
              <a:rPr lang="en-US" sz="3900" kern="100" dirty="0">
                <a:effectLst/>
                <a:latin typeface="Times New Roman" panose="02020603050405020304" pitchFamily="18" charset="0"/>
                <a:ea typeface="Calibri" panose="020F0502020204030204" pitchFamily="34" charset="0"/>
                <a:cs typeface="Times New Roman" panose="02020603050405020304" pitchFamily="18" charset="0"/>
              </a:rPr>
              <a:t>Before Abraham’s correct understanding 	came Abraham’s misunderstanding. This is 	part of the learning process. Breaking 	down and building again.</a:t>
            </a:r>
          </a:p>
          <a:p>
            <a:pPr marL="0" marR="0" indent="0">
              <a:lnSpc>
                <a:spcPct val="107000"/>
              </a:lnSpc>
              <a:spcBef>
                <a:spcPts val="0"/>
              </a:spcBef>
              <a:spcAft>
                <a:spcPts val="800"/>
              </a:spcAft>
              <a:buNone/>
            </a:pPr>
            <a:r>
              <a:rPr lang="en-US" sz="3900" kern="100" dirty="0">
                <a:latin typeface="Times New Roman" panose="02020603050405020304" pitchFamily="18" charset="0"/>
                <a:ea typeface="Calibri" panose="020F0502020204030204" pitchFamily="34" charset="0"/>
                <a:cs typeface="Times New Roman" panose="02020603050405020304" pitchFamily="18" charset="0"/>
              </a:rPr>
              <a:t>	</a:t>
            </a:r>
          </a:p>
          <a:p>
            <a:pPr marL="0" marR="0" indent="0" algn="ctr">
              <a:lnSpc>
                <a:spcPct val="107000"/>
              </a:lnSpc>
              <a:spcBef>
                <a:spcPts val="0"/>
              </a:spcBef>
              <a:spcAft>
                <a:spcPts val="800"/>
              </a:spcAft>
              <a:buNone/>
            </a:pPr>
            <a:r>
              <a:rPr lang="en-US" sz="3900" kern="100" dirty="0">
                <a:effectLst/>
                <a:latin typeface="Times New Roman" panose="02020603050405020304" pitchFamily="18" charset="0"/>
                <a:ea typeface="Calibri" panose="020F0502020204030204" pitchFamily="34" charset="0"/>
                <a:cs typeface="Times New Roman" panose="02020603050405020304" pitchFamily="18" charset="0"/>
              </a:rPr>
              <a:t> It’s not unusual that just when you think you’ve “got it” something else comes along and drives you to your knees and to the Word.</a:t>
            </a:r>
            <a:endParaRPr lang="en-US" sz="3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0123397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2013 - 2022 Theme</Template>
  <TotalTime>38</TotalTime>
  <Words>1239</Words>
  <Application>Microsoft Office PowerPoint</Application>
  <PresentationFormat>On-screen Show (4:3)</PresentationFormat>
  <Paragraphs>92</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Genesis Chapter 16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Two Covenants – Galatians 4:24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Genesis Chapter 16   </dc:title>
  <dc:creator>Larry Price</dc:creator>
  <cp:lastModifiedBy>Larry Price</cp:lastModifiedBy>
  <cp:revision>19</cp:revision>
  <dcterms:created xsi:type="dcterms:W3CDTF">2024-01-04T10:52:55Z</dcterms:created>
  <dcterms:modified xsi:type="dcterms:W3CDTF">2024-01-04T11:31:02Z</dcterms:modified>
</cp:coreProperties>
</file>